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95" r:id="rId3"/>
    <p:sldId id="270" r:id="rId4"/>
    <p:sldId id="272" r:id="rId5"/>
    <p:sldId id="262" r:id="rId6"/>
    <p:sldId id="260" r:id="rId7"/>
    <p:sldId id="299" r:id="rId8"/>
    <p:sldId id="297" r:id="rId9"/>
    <p:sldId id="263" r:id="rId10"/>
    <p:sldId id="300" r:id="rId11"/>
    <p:sldId id="302" r:id="rId12"/>
    <p:sldId id="301" r:id="rId13"/>
    <p:sldId id="266" r:id="rId14"/>
    <p:sldId id="267" r:id="rId15"/>
    <p:sldId id="268" r:id="rId16"/>
    <p:sldId id="273" r:id="rId17"/>
    <p:sldId id="274" r:id="rId18"/>
    <p:sldId id="276" r:id="rId19"/>
    <p:sldId id="285" r:id="rId20"/>
    <p:sldId id="286" r:id="rId21"/>
    <p:sldId id="277" r:id="rId22"/>
    <p:sldId id="305" r:id="rId23"/>
    <p:sldId id="313" r:id="rId24"/>
    <p:sldId id="311" r:id="rId25"/>
    <p:sldId id="319" r:id="rId26"/>
    <p:sldId id="309" r:id="rId27"/>
    <p:sldId id="316" r:id="rId28"/>
    <p:sldId id="317" r:id="rId29"/>
    <p:sldId id="325" r:id="rId30"/>
    <p:sldId id="326" r:id="rId31"/>
    <p:sldId id="330" r:id="rId32"/>
    <p:sldId id="318" r:id="rId33"/>
    <p:sldId id="314" r:id="rId34"/>
    <p:sldId id="315" r:id="rId35"/>
    <p:sldId id="307" r:id="rId36"/>
    <p:sldId id="303" r:id="rId37"/>
    <p:sldId id="304" r:id="rId38"/>
    <p:sldId id="327" r:id="rId39"/>
    <p:sldId id="320" r:id="rId40"/>
    <p:sldId id="321" r:id="rId41"/>
    <p:sldId id="328" r:id="rId42"/>
    <p:sldId id="323" r:id="rId43"/>
    <p:sldId id="322" r:id="rId44"/>
    <p:sldId id="329" r:id="rId45"/>
    <p:sldId id="324" r:id="rId4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1F4FA3-0857-CE31-F683-5431121F4621}" name=" " initials="" userId="S::js46bidu@tu-darmstadt.de::d03d2b1e-f1ec-47c6-ae44-c026a216bcb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6" autoAdjust="0"/>
    <p:restoredTop sz="87535"/>
  </p:normalViewPr>
  <p:slideViewPr>
    <p:cSldViewPr snapToGrid="0">
      <p:cViewPr varScale="1">
        <p:scale>
          <a:sx n="98" d="100"/>
          <a:sy n="98" d="100"/>
        </p:scale>
        <p:origin x="96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607D3-C6DE-49C0-9A33-FA3231C691CA}" type="datetimeFigureOut">
              <a:rPr lang="en-US" smtClean="0"/>
              <a:t>17-Jan-23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B1EAA-E905-4B8D-AE8A-CDB584FD47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2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04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2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09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48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13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35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predict the final scene first, then do the actions, instead of </a:t>
            </a:r>
            <a:r>
              <a:rPr lang="en-US" altLang="zh-CN" dirty="0"/>
              <a:t>sensing the environment step by step</a:t>
            </a:r>
            <a:r>
              <a:rPr lang="en-US" dirty="0"/>
              <a:t>. It is suitable for a familiar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65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5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237F-1773-34A0-A9CE-F001C85CC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0836C-8F88-448A-030B-D43B4D840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8841C-0F24-C7C6-5954-F87DC538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17-Jan-23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659AD-7542-5E00-978A-8A008F2B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EDE85-DEEE-2238-25EF-1B21CA6BF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6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9DF6-A101-3EA2-19C9-64F9D959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F075F-1670-E314-4374-880C31B86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41E56-5BEC-C0FE-1227-AFFAEB0E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17-Jan-23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AFB78-7621-AD18-6326-BF599976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B4AE5-6AE0-E0B1-0AAA-A92AD8D6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7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23BD2-47DE-E3C2-5C61-44E328BCA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D9E8C-D4AA-2ADE-EA85-EA54B19D7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73F08-ED4B-5674-EEE7-EEF7DBE23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17-Jan-23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C4EE-BA57-FCAF-29AA-E88A874C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2468-BF0E-6929-0997-4C879439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8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CD19-1B41-21F8-9B21-743D74BB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177D0-1882-8B66-E65B-75170FF1C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74A23-8129-AFB5-9150-806DB6ECE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17-Jan-23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F824F-4833-19C8-A5C8-3A1973196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7A82E-8844-D48A-E21A-BB1637BE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7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34A1-FBC0-91D2-3BD0-AB0715F6E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C2C2F-E89B-077D-924B-DC832EC1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B78FB-9C5B-E221-948C-08AC8014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17-Jan-23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3CA5-6AF7-C585-33A5-1AADE717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ADCD0-BA06-1196-58A1-8131E540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5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C97B-F66B-1E80-2AE4-FB44DB4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EAD4-6A05-2F85-E4EA-18FDD757B1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BA87A-68EC-9808-6AF8-7EB5CA7C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AB6DD-18D0-D127-97D1-FA990E0F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17-Jan-23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118A0-9793-5890-3B39-DBACCDDF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A3FAC-80A0-E682-4107-3CABFC7C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9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5B8A-DE0E-CF23-5F16-C68953495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32F58-D6BB-C1C8-9340-78C6F56E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3D06A-4CF0-0C5C-0953-7F6CF861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A59F8-1F48-E967-CD5D-D0C128A93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659EF-89A9-604D-53BB-B5DCA87A1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FCD8C5-02BC-D9C6-946F-DA45386C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17-Jan-23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527865-5BAA-E0FB-2B6D-0EF4E527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CEA94-1731-DF41-EE41-38D15D39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4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5F54-2219-DB77-9E31-DA35733F4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1C8C2-B932-AC06-F163-173A8022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17-Jan-23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545FF-A7B6-5BAC-824D-73583868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40E18-E1AF-0D1C-2ADD-0AB9EF64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65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FC596A-775D-4426-632B-1E56DAD9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17-Jan-23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86F12-4D75-8838-0CA5-3C4F9149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A9EA9-124E-BCF2-6DD2-DDCD2F9B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0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078F-8340-E470-AC7A-920E5315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7BF1E-2701-1210-B95D-C55F00618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EF160-C58F-EA94-D7D2-0AB2BCFA2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41CCE-AE57-6FF9-24FA-2DB0B0FF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17-Jan-23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C1784-CF00-6883-DB94-3A7F16C0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E8289-C2C2-6C1C-3CDD-C4D54F55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50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B488-A353-9D7F-888B-D802D281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04487-2317-F1D3-0F7D-7F0BDC60B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5BF90-A966-C145-E1A0-F033BD94A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3831A-8951-638B-1C12-10D30F77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17-Jan-23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C8192-E719-6EAD-D80A-3CF66F2FD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D3CE0-8D2A-7B7D-05AE-3E553869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4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CC2E7-9B79-2101-F023-4992325F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7C52E-CAF5-544C-1DE2-C111CFBD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1C1E3-117C-C846-FD0D-EF99E4C98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149FD-7C5B-4276-A951-5649DCFA9F7C}" type="datetimeFigureOut">
              <a:rPr lang="en-US" smtClean="0"/>
              <a:t>17-Jan-23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19C32-00C5-5E30-4FD0-8459B8311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61233-D440-663C-49AE-428A35F40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3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481B2-C633-3E7D-2CB3-37A982BF2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de-DE" sz="4400" dirty="0" err="1"/>
              <a:t>Spatial</a:t>
            </a:r>
            <a:r>
              <a:rPr lang="de-DE" sz="4400" dirty="0"/>
              <a:t> </a:t>
            </a:r>
            <a:r>
              <a:rPr lang="de-DE" sz="4400" dirty="0" err="1"/>
              <a:t>relation</a:t>
            </a:r>
            <a:r>
              <a:rPr lang="de-DE" sz="4400" dirty="0"/>
              <a:t> </a:t>
            </a:r>
            <a:r>
              <a:rPr lang="de-DE" sz="4400" dirty="0" err="1"/>
              <a:t>vector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EF18D-96E4-9DB1-34F0-6036A6DA8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de-DE"/>
              <a:t>Jingyuan Sha</a:t>
            </a:r>
            <a:endParaRPr lang="en-US"/>
          </a:p>
        </p:txBody>
      </p:sp>
      <p:pic>
        <p:nvPicPr>
          <p:cNvPr id="57" name="Picture 31">
            <a:extLst>
              <a:ext uri="{FF2B5EF4-FFF2-40B4-BE49-F238E27FC236}">
                <a16:creationId xmlns:a16="http://schemas.microsoft.com/office/drawing/2014/main" id="{32E7FC6C-5299-14F8-2999-11B78AEDE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2" r="4838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617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Rule: Triangle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484E1-178F-E8E7-9EEB-D4DCDA94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1" y="916727"/>
            <a:ext cx="5702113" cy="1895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58E4F-CA83-C49D-84E7-BE11CC475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109" y="3865771"/>
            <a:ext cx="4164785" cy="20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38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Rule: Left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7BA42-6DBE-04AC-A9E1-E24C8345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056" y="583752"/>
            <a:ext cx="4816954" cy="2408477"/>
          </a:xfrm>
          <a:prstGeom prst="rect">
            <a:avLst/>
          </a:prstGeom>
        </p:spPr>
      </p:pic>
      <p:pic>
        <p:nvPicPr>
          <p:cNvPr id="6" name="Picture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6FAAF170-C215-D0D2-1DCC-93E8210CB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12" y="3832397"/>
            <a:ext cx="4057840" cy="202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8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0AA4-01F1-714A-1232-A119D4DD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1A520-65F4-CDC1-5822-D5FA72ED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multiple rules at the same time.</a:t>
            </a:r>
          </a:p>
          <a:p>
            <a:pPr lvl="1"/>
            <a:r>
              <a:rPr lang="en-US" dirty="0"/>
              <a:t>Triangle + Left</a:t>
            </a:r>
          </a:p>
        </p:txBody>
      </p:sp>
    </p:spTree>
    <p:extLst>
      <p:ext uri="{BB962C8B-B14F-4D97-AF65-F5344CB8AC3E}">
        <p14:creationId xmlns:p14="http://schemas.microsoft.com/office/powerpoint/2010/main" val="413305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Task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861AEB-7956-FA2E-262E-7C521AC41DC7}"/>
              </a:ext>
            </a:extLst>
          </p:cNvPr>
          <p:cNvSpPr txBox="1">
            <a:spLocks/>
          </p:cNvSpPr>
          <p:nvPr/>
        </p:nvSpPr>
        <p:spPr>
          <a:xfrm>
            <a:off x="9141760" y="3257462"/>
            <a:ext cx="2909158" cy="282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"size": "big",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"shape": "sphere",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"material": "",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"x": 1.5,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"y": 0,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"z":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C9CFD-B393-7A42-0C70-05B6C461D250}"/>
              </a:ext>
            </a:extLst>
          </p:cNvPr>
          <p:cNvSpPr txBox="1"/>
          <p:nvPr/>
        </p:nvSpPr>
        <p:spPr>
          <a:xfrm>
            <a:off x="6413229" y="3349933"/>
            <a:ext cx="20978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"big",</a:t>
            </a:r>
          </a:p>
          <a:p>
            <a:r>
              <a:rPr lang="en-US" dirty="0"/>
              <a:t>      "shape": "cube",</a:t>
            </a:r>
          </a:p>
          <a:p>
            <a:r>
              <a:rPr lang="en-US" dirty="0"/>
              <a:t>      "material": "",</a:t>
            </a:r>
          </a:p>
          <a:p>
            <a:r>
              <a:rPr lang="en-US" dirty="0"/>
              <a:t>      "x": 1.5,</a:t>
            </a:r>
          </a:p>
          <a:p>
            <a:r>
              <a:rPr lang="en-US" dirty="0"/>
              <a:t>      "y": 0,</a:t>
            </a:r>
          </a:p>
          <a:p>
            <a:r>
              <a:rPr lang="en-US" dirty="0"/>
              <a:t>      "z":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49914" y="3349933"/>
            <a:ext cx="27796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"small",</a:t>
            </a:r>
          </a:p>
          <a:p>
            <a:r>
              <a:rPr lang="en-US" dirty="0"/>
              <a:t>    "shape": "sphere",</a:t>
            </a:r>
          </a:p>
          <a:p>
            <a:r>
              <a:rPr lang="en-US" dirty="0"/>
              <a:t>    "material": "orange",</a:t>
            </a:r>
          </a:p>
          <a:p>
            <a:r>
              <a:rPr lang="en-US" dirty="0"/>
              <a:t>    "x": 0,</a:t>
            </a:r>
          </a:p>
          <a:p>
            <a:r>
              <a:rPr lang="en-US" dirty="0"/>
              <a:t>    "y": 0,</a:t>
            </a:r>
          </a:p>
          <a:p>
            <a:r>
              <a:rPr lang="en-US" dirty="0"/>
              <a:t>    "z": 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749914" y="2391350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Generated by fixed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51DE6-29E6-7FEA-B224-2A4639518657}"/>
              </a:ext>
            </a:extLst>
          </p:cNvPr>
          <p:cNvSpPr txBox="1"/>
          <p:nvPr/>
        </p:nvSpPr>
        <p:spPr>
          <a:xfrm>
            <a:off x="3749914" y="61755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AC: 	[1.5  X   2.   0.15 1.   0.  ]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8AE76E-DF48-64D8-34AF-84C87DD94698}"/>
              </a:ext>
            </a:extLst>
          </p:cNvPr>
          <p:cNvSpPr/>
          <p:nvPr/>
        </p:nvSpPr>
        <p:spPr>
          <a:xfrm>
            <a:off x="891100" y="5104259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2782FC-E798-DB54-74FF-ECE4493C949B}"/>
              </a:ext>
            </a:extLst>
          </p:cNvPr>
          <p:cNvSpPr/>
          <p:nvPr/>
        </p:nvSpPr>
        <p:spPr>
          <a:xfrm>
            <a:off x="2743928" y="5186976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01BB67-F0AF-78E7-33A6-F22ED9B6C4DC}"/>
              </a:ext>
            </a:extLst>
          </p:cNvPr>
          <p:cNvSpPr/>
          <p:nvPr/>
        </p:nvSpPr>
        <p:spPr>
          <a:xfrm>
            <a:off x="1767079" y="3516938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7DDA0-52FB-8164-68D9-02250C754174}"/>
              </a:ext>
            </a:extLst>
          </p:cNvPr>
          <p:cNvSpPr txBox="1"/>
          <p:nvPr/>
        </p:nvSpPr>
        <p:spPr>
          <a:xfrm>
            <a:off x="3749914" y="57427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AB: 	[1.5  X   0.   0.29 0.6  0.3 ]</a:t>
            </a:r>
          </a:p>
        </p:txBody>
      </p:sp>
    </p:spTree>
    <p:extLst>
      <p:ext uri="{BB962C8B-B14F-4D97-AF65-F5344CB8AC3E}">
        <p14:creationId xmlns:p14="http://schemas.microsoft.com/office/powerpoint/2010/main" val="366862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01270" y="3946974"/>
            <a:ext cx="81770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2.   0.15 1.   0. 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2.   0.15 1.   0.  ]</a:t>
            </a:r>
          </a:p>
          <a:p>
            <a:r>
              <a:rPr lang="en-US" dirty="0"/>
              <a:t>Relative relation vector: 	[0.   X 0.   0.   0.   0. ]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941379" y="3010763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Learn Spatial Relation Vectors from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2A7CC-1C3C-C603-643B-CFA0FF65148E}"/>
              </a:ext>
            </a:extLst>
          </p:cNvPr>
          <p:cNvSpPr txBox="1"/>
          <p:nvPr/>
        </p:nvSpPr>
        <p:spPr>
          <a:xfrm>
            <a:off x="3701270" y="5112695"/>
            <a:ext cx="8049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0.   0.29 0.6  0.3 ]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0.   0.29 0.6  0.3 ]</a:t>
            </a:r>
          </a:p>
          <a:p>
            <a:r>
              <a:rPr lang="en-US" dirty="0"/>
              <a:t>Relative relation vector : 	[0.   X 0.   0.   0.   0.  ]</a:t>
            </a:r>
          </a:p>
        </p:txBody>
      </p:sp>
    </p:spTree>
    <p:extLst>
      <p:ext uri="{BB962C8B-B14F-4D97-AF65-F5344CB8AC3E}">
        <p14:creationId xmlns:p14="http://schemas.microsoft.com/office/powerpoint/2010/main" val="1163278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3" y="219558"/>
            <a:ext cx="453847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96227" y="1169807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42142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0.15 2.   0.16 1.   0.  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289FC-A40E-ADCA-326E-5AC605690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342143" y="1801838"/>
            <a:ext cx="2832069" cy="296648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8BC27D1-384F-F577-3785-FEE277F19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3527341" y="1814930"/>
            <a:ext cx="2832069" cy="295339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9F15F95-AE33-6ED7-F61A-AF2A636AE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6569830" y="1814930"/>
            <a:ext cx="2832069" cy="2958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8BD5C-31C4-F945-8524-B2DA72616348}"/>
              </a:ext>
            </a:extLst>
          </p:cNvPr>
          <p:cNvSpPr txBox="1"/>
          <p:nvPr/>
        </p:nvSpPr>
        <p:spPr>
          <a:xfrm>
            <a:off x="3387751" y="5139554"/>
            <a:ext cx="31112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[-1.5  -0.15  0.   -0.29  0.3   0.6 ]</a:t>
            </a:r>
          </a:p>
          <a:p>
            <a:r>
              <a:rPr lang="en-US" dirty="0"/>
              <a:t>[1.5  0.15 2.   0.12 1.   0. 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A5477-467A-F6A0-92BA-9529E5052D4F}"/>
              </a:ext>
            </a:extLst>
          </p:cNvPr>
          <p:cNvSpPr txBox="1"/>
          <p:nvPr/>
        </p:nvSpPr>
        <p:spPr>
          <a:xfrm>
            <a:off x="6569830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0.13 2.   0.19 1.   0. 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F535A-2876-161E-215F-69DD0F54AB7F}"/>
              </a:ext>
            </a:extLst>
          </p:cNvPr>
          <p:cNvSpPr txBox="1"/>
          <p:nvPr/>
        </p:nvSpPr>
        <p:spPr>
          <a:xfrm>
            <a:off x="9502806" y="1816543"/>
            <a:ext cx="28320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Devide</a:t>
            </a:r>
            <a:r>
              <a:rPr lang="en-US" dirty="0"/>
              <a:t> Dataset to small pieces</a:t>
            </a:r>
          </a:p>
          <a:p>
            <a:endParaRPr lang="en-US" dirty="0"/>
          </a:p>
          <a:p>
            <a:r>
              <a:rPr lang="en-US" dirty="0"/>
              <a:t>D1, D2, …, </a:t>
            </a:r>
            <a:r>
              <a:rPr lang="en-US" dirty="0" err="1"/>
              <a:t>Dn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each Di</a:t>
            </a:r>
          </a:p>
          <a:p>
            <a:r>
              <a:rPr lang="en-US" dirty="0"/>
              <a:t>    find rules among Di</a:t>
            </a:r>
          </a:p>
        </p:txBody>
      </p:sp>
    </p:spTree>
    <p:extLst>
      <p:ext uri="{BB962C8B-B14F-4D97-AF65-F5344CB8AC3E}">
        <p14:creationId xmlns:p14="http://schemas.microsoft.com/office/powerpoint/2010/main" val="3375232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7346732" y="735724"/>
            <a:ext cx="45058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Assumptions: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one RV occurs more than once in the same image, it is considered only once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Books on the bookshelf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each RV in each image is counted at most once, thus </a:t>
            </a:r>
          </a:p>
          <a:p>
            <a:endParaRPr lang="en-US" dirty="0"/>
          </a:p>
          <a:p>
            <a:r>
              <a:rPr lang="en-US" dirty="0"/>
              <a:t>Find similar vectors in 4 images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pPr marL="342900" indent="-342900">
              <a:buAutoNum type="arabicPeriod"/>
            </a:pPr>
            <a:r>
              <a:rPr lang="en-US" dirty="0"/>
              <a:t>Define similarity</a:t>
            </a:r>
          </a:p>
          <a:p>
            <a:pPr marL="342900" indent="-342900">
              <a:buAutoNum type="arabicPeriod"/>
            </a:pPr>
            <a:r>
              <a:rPr lang="en-US" dirty="0"/>
              <a:t>SV might not exist in all images, probability</a:t>
            </a:r>
          </a:p>
          <a:p>
            <a:pPr marL="342900" indent="-342900">
              <a:buAutoNum type="arabicPeriod"/>
            </a:pPr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A39F5-9BA5-8ECC-11F1-6FE9DC73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97" y="735724"/>
            <a:ext cx="6565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65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599089" y="1193657"/>
            <a:ext cx="25329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three Balls</a:t>
            </a:r>
          </a:p>
          <a:p>
            <a:endParaRPr lang="en-US" dirty="0"/>
          </a:p>
          <a:p>
            <a:r>
              <a:rPr lang="en-US" dirty="0"/>
              <a:t>First has size 0.2.</a:t>
            </a:r>
          </a:p>
          <a:p>
            <a:endParaRPr lang="en-US" dirty="0"/>
          </a:p>
          <a:p>
            <a:r>
              <a:rPr lang="en-US" dirty="0"/>
              <a:t>Second has size 0.3.</a:t>
            </a:r>
          </a:p>
          <a:p>
            <a:endParaRPr lang="en-US" dirty="0"/>
          </a:p>
          <a:p>
            <a:r>
              <a:rPr lang="en-US" dirty="0"/>
              <a:t>Third has size 0.8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63E86-1360-59D9-23AB-0AA235693921}"/>
              </a:ext>
            </a:extLst>
          </p:cNvPr>
          <p:cNvSpPr txBox="1"/>
          <p:nvPr/>
        </p:nvSpPr>
        <p:spPr>
          <a:xfrm>
            <a:off x="3730911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Vague, faulty, fast, adapted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EFC7B-396B-DDEB-5CDF-FD1693D8D89E}"/>
              </a:ext>
            </a:extLst>
          </p:cNvPr>
          <p:cNvSpPr txBox="1"/>
          <p:nvPr/>
        </p:nvSpPr>
        <p:spPr>
          <a:xfrm>
            <a:off x="4218434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5E37D-E520-43CD-F035-B2DE7A6B761E}"/>
              </a:ext>
            </a:extLst>
          </p:cNvPr>
          <p:cNvSpPr txBox="1"/>
          <p:nvPr/>
        </p:nvSpPr>
        <p:spPr>
          <a:xfrm>
            <a:off x="1030566" y="46386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CC06D-40BB-A58F-FCDB-69E3BA0D3936}"/>
              </a:ext>
            </a:extLst>
          </p:cNvPr>
          <p:cNvSpPr txBox="1"/>
          <p:nvPr/>
        </p:nvSpPr>
        <p:spPr>
          <a:xfrm>
            <a:off x="4090286" y="444258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Intuitive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052C9-B748-0D1D-E3EC-62FD0015A251}"/>
              </a:ext>
            </a:extLst>
          </p:cNvPr>
          <p:cNvSpPr txBox="1"/>
          <p:nvPr/>
        </p:nvSpPr>
        <p:spPr>
          <a:xfrm>
            <a:off x="7464107" y="463867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Rational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65603-F22F-E83E-41CD-ED707440D36B}"/>
              </a:ext>
            </a:extLst>
          </p:cNvPr>
          <p:cNvSpPr txBox="1"/>
          <p:nvPr/>
        </p:nvSpPr>
        <p:spPr>
          <a:xfrm>
            <a:off x="7592255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4C7E3-B085-F9FE-41AF-2CE25C5D8858}"/>
              </a:ext>
            </a:extLst>
          </p:cNvPr>
          <p:cNvSpPr txBox="1"/>
          <p:nvPr/>
        </p:nvSpPr>
        <p:spPr>
          <a:xfrm>
            <a:off x="7711981" y="2777445"/>
            <a:ext cx="46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4C87B-BC5B-F6DB-1F85-39CDDE94E633}"/>
              </a:ext>
            </a:extLst>
          </p:cNvPr>
          <p:cNvSpPr txBox="1"/>
          <p:nvPr/>
        </p:nvSpPr>
        <p:spPr>
          <a:xfrm>
            <a:off x="8349653" y="2308716"/>
            <a:ext cx="71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2.667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489511" y="5202678"/>
            <a:ext cx="3400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to have both systems</a:t>
            </a:r>
          </a:p>
          <a:p>
            <a:r>
              <a:rPr lang="en-US" dirty="0"/>
              <a:t>First think with intuitive system</a:t>
            </a:r>
          </a:p>
          <a:p>
            <a:r>
              <a:rPr lang="en-US" dirty="0"/>
              <a:t>Then use rational system.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54780-70E1-611D-0336-E2D1E4F0DB9B}"/>
              </a:ext>
            </a:extLst>
          </p:cNvPr>
          <p:cNvSpPr txBox="1"/>
          <p:nvPr/>
        </p:nvSpPr>
        <p:spPr>
          <a:xfrm>
            <a:off x="4226071" y="2777445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EECEA-264D-9B2A-A483-605C16415A57}"/>
              </a:ext>
            </a:extLst>
          </p:cNvPr>
          <p:cNvSpPr txBox="1"/>
          <p:nvPr/>
        </p:nvSpPr>
        <p:spPr>
          <a:xfrm>
            <a:off x="7219660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Accurate, precise, slow, limited.</a:t>
            </a:r>
          </a:p>
        </p:txBody>
      </p:sp>
    </p:spTree>
    <p:extLst>
      <p:ext uri="{BB962C8B-B14F-4D97-AF65-F5344CB8AC3E}">
        <p14:creationId xmlns:p14="http://schemas.microsoft.com/office/powerpoint/2010/main" val="829687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594612" y="311456"/>
            <a:ext cx="461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implement the first system?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7966842" y="562914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E72D7-3E3B-EAA2-FF7D-B732B89C5C59}"/>
              </a:ext>
            </a:extLst>
          </p:cNvPr>
          <p:cNvSpPr txBox="1"/>
          <p:nvPr/>
        </p:nvSpPr>
        <p:spPr>
          <a:xfrm>
            <a:off x="594612" y="1305342"/>
            <a:ext cx="4185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Cube	Cylinder, Box, shelf,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Sphere	Ball, Apple,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Small	small, tiny,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	Medium, huge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	Orange, Rose, Gold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Green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Blue	Purple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Behind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Right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5777756" y="110873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5893383" y="10245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6741801" y="35270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7208452" y="158767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5777756" y="2249921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7300609" y="321879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7142469" y="23782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5931333" y="318070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7867966" y="265955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99A493BC-2B4E-90D6-90CE-7B663BA7C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5781181" y="4531895"/>
            <a:ext cx="1933208" cy="20196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844099" y="474309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6975578" y="578331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5938497" y="510683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7903363" y="4882668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Red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50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7" y="132963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796071" y="124413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593455" y="2047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84203" y="276916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946142" y="363509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201304" y="579349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74403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VQA: Human asks system to answer questions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This project attempts to have the system learn rules and solve the task itself.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system observes nature and then draws conclusions from nature. </a:t>
            </a:r>
          </a:p>
        </p:txBody>
      </p:sp>
    </p:spTree>
    <p:extLst>
      <p:ext uri="{BB962C8B-B14F-4D97-AF65-F5344CB8AC3E}">
        <p14:creationId xmlns:p14="http://schemas.microsoft.com/office/powerpoint/2010/main" val="3729585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188784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810804" y="121042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887940" y="135280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1592631" y="416413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86548" y="30269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390988" y="545111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36425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ool ball&#10;&#10;Description automatically generated">
            <a:extLst>
              <a:ext uri="{FF2B5EF4-FFF2-40B4-BE49-F238E27FC236}">
                <a16:creationId xmlns:a16="http://schemas.microsoft.com/office/drawing/2014/main" id="{F439F309-8A1E-D973-7FCB-AD33E6D78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12" y="962846"/>
            <a:ext cx="1928086" cy="1928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2616863" y="9628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" r="7" b="7"/>
          <a:stretch/>
        </p:blipFill>
        <p:spPr>
          <a:xfrm>
            <a:off x="491968" y="487384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7595" y="140109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1456013" y="72921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922664" y="196418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8" r="3" b="3"/>
          <a:stretch/>
        </p:blipFill>
        <p:spPr>
          <a:xfrm>
            <a:off x="497796" y="2575306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20649" y="354417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62509" y="270365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651373" y="350608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2588006" y="2984941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591515" y="222891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7758697" y="192688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6627029" y="112563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8582307" y="1343862"/>
            <a:ext cx="3026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Cube, Big, Green, Left</a:t>
            </a:r>
          </a:p>
          <a:p>
            <a:pPr marL="342900" indent="-342900">
              <a:buAutoNum type="alphaUcPeriod"/>
            </a:pPr>
            <a:r>
              <a:rPr lang="en-US" dirty="0"/>
              <a:t>Sphere, Big, Red, 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C0C0C0"/>
                </a:highlight>
              </a:rPr>
              <a:t>Sphere, Small, Red, Right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314BA-CA09-0A3A-C4A3-97F4CD6E4B9A}"/>
              </a:ext>
            </a:extLst>
          </p:cNvPr>
          <p:cNvSpPr txBox="1"/>
          <p:nvPr/>
        </p:nvSpPr>
        <p:spPr>
          <a:xfrm>
            <a:off x="1012828" y="49730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DCA51-DABB-E433-53CF-2CD5586A98B1}"/>
              </a:ext>
            </a:extLst>
          </p:cNvPr>
          <p:cNvSpPr txBox="1"/>
          <p:nvPr/>
        </p:nvSpPr>
        <p:spPr>
          <a:xfrm>
            <a:off x="7183925" y="476413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7" name="Picture 6" descr="A picture containing orange&#10;&#10;Description automatically generated">
            <a:extLst>
              <a:ext uri="{FF2B5EF4-FFF2-40B4-BE49-F238E27FC236}">
                <a16:creationId xmlns:a16="http://schemas.microsoft.com/office/drawing/2014/main" id="{ECBDCDEC-9659-E34E-E348-B9CFEC57D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5" b="2"/>
          <a:stretch/>
        </p:blipFill>
        <p:spPr>
          <a:xfrm>
            <a:off x="496028" y="4723257"/>
            <a:ext cx="1940168" cy="2019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1406437" y="616040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456013" y="54656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2673678" y="5380494"/>
            <a:ext cx="342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6790987" y="3332194"/>
            <a:ext cx="444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  <a:p>
            <a:r>
              <a:rPr lang="en-US" dirty="0"/>
              <a:t>Then, add attributes as  priors to each rules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059608-3EAB-1E9D-2CB0-D20D3A206D77}"/>
              </a:ext>
            </a:extLst>
          </p:cNvPr>
          <p:cNvSpPr txBox="1"/>
          <p:nvPr/>
        </p:nvSpPr>
        <p:spPr>
          <a:xfrm>
            <a:off x="6591515" y="4131701"/>
            <a:ext cx="44425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Left, red 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 + green(2) + front(2)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Front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Front + Green(2)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big, Front + Green(2)</a:t>
            </a:r>
          </a:p>
        </p:txBody>
      </p:sp>
    </p:spTree>
    <p:extLst>
      <p:ext uri="{BB962C8B-B14F-4D97-AF65-F5344CB8AC3E}">
        <p14:creationId xmlns:p14="http://schemas.microsoft.com/office/powerpoint/2010/main" val="919936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86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4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565852D-913C-72E7-E59C-A7CF2C85235A}"/>
              </a:ext>
            </a:extLst>
          </p:cNvPr>
          <p:cNvSpPr/>
          <p:nvPr/>
        </p:nvSpPr>
        <p:spPr>
          <a:xfrm>
            <a:off x="3308807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6F2C9A-B466-98AC-A9C1-E7D1B099804A}"/>
              </a:ext>
            </a:extLst>
          </p:cNvPr>
          <p:cNvSpPr/>
          <p:nvPr/>
        </p:nvSpPr>
        <p:spPr>
          <a:xfrm>
            <a:off x="5337140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2B697-A4F0-8533-A7C6-D93B1476655F}"/>
              </a:ext>
            </a:extLst>
          </p:cNvPr>
          <p:cNvSpPr txBox="1"/>
          <p:nvPr/>
        </p:nvSpPr>
        <p:spPr>
          <a:xfrm>
            <a:off x="3795073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humans understand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D5C06-03C3-E215-F7C8-A4339C05991C}"/>
              </a:ext>
            </a:extLst>
          </p:cNvPr>
          <p:cNvSpPr txBox="1"/>
          <p:nvPr/>
        </p:nvSpPr>
        <p:spPr>
          <a:xfrm>
            <a:off x="7041820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machines understand the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299CB-DECF-D161-BF84-9048A88762F5}"/>
              </a:ext>
            </a:extLst>
          </p:cNvPr>
          <p:cNvSpPr txBox="1"/>
          <p:nvPr/>
        </p:nvSpPr>
        <p:spPr>
          <a:xfrm>
            <a:off x="5175315" y="5206506"/>
            <a:ext cx="1975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 is what we should go for 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23F1A6-FB1C-085F-9D6D-A22F9CB61CD6}"/>
              </a:ext>
            </a:extLst>
          </p:cNvPr>
          <p:cNvCxnSpPr/>
          <p:nvPr/>
        </p:nvCxnSpPr>
        <p:spPr>
          <a:xfrm flipV="1">
            <a:off x="6096000" y="2601798"/>
            <a:ext cx="0" cy="241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501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535E53-A830-CC87-8C8C-1483CF914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7769"/>
            <a:ext cx="3718217" cy="1737707"/>
          </a:xfrm>
        </p:spPr>
      </p:pic>
    </p:spTree>
    <p:extLst>
      <p:ext uri="{BB962C8B-B14F-4D97-AF65-F5344CB8AC3E}">
        <p14:creationId xmlns:p14="http://schemas.microsoft.com/office/powerpoint/2010/main" val="1433738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7F4B-03CF-B8DF-82DA-6980D15A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258AE-3F06-606C-4B7C-1CCAE4D7F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Data =&gt; knowledge</a:t>
            </a:r>
          </a:p>
          <a:p>
            <a:pPr lvl="1"/>
            <a:r>
              <a:rPr lang="en-US" dirty="0"/>
              <a:t>Use a logic checker to check if learned knowledge make any sense	</a:t>
            </a:r>
          </a:p>
          <a:p>
            <a:pPr lvl="1"/>
            <a:r>
              <a:rPr lang="en-US" dirty="0"/>
              <a:t>One image can be mapped to a knowledge graph</a:t>
            </a:r>
          </a:p>
          <a:p>
            <a:pPr lvl="1"/>
            <a:r>
              <a:rPr lang="en-US" dirty="0"/>
              <a:t>Multi-level relationship </a:t>
            </a:r>
            <a:r>
              <a:rPr lang="en-US" b="1" dirty="0"/>
              <a:t>structure</a:t>
            </a:r>
          </a:p>
          <a:p>
            <a:pPr lvl="2"/>
            <a:r>
              <a:rPr lang="en-US" dirty="0"/>
              <a:t>L1:city, L2: state, L3: country, L4: continent, L5: planet</a:t>
            </a:r>
          </a:p>
          <a:p>
            <a:pPr lvl="2"/>
            <a:r>
              <a:rPr lang="en-US" dirty="0"/>
              <a:t>L1: side-broader, L2: table, L3: room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54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Wiki-data or any KG focus on general knowledge</a:t>
            </a:r>
          </a:p>
          <a:p>
            <a:r>
              <a:rPr lang="en-US" dirty="0"/>
              <a:t>We focus on the highly customized, private knowledge</a:t>
            </a:r>
          </a:p>
          <a:p>
            <a:pPr lvl="1"/>
            <a:r>
              <a:rPr lang="en-US" dirty="0"/>
              <a:t>usually not applied to everyone</a:t>
            </a:r>
          </a:p>
          <a:p>
            <a:pPr lvl="1"/>
            <a:r>
              <a:rPr lang="en-US" dirty="0"/>
              <a:t>depends on the actual environments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54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4153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Nor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searched by a Knowledge Graph or a simple planer.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RL is not sure about final state. RL model has no actual plan.</a:t>
            </a:r>
          </a:p>
          <a:p>
            <a:r>
              <a:rPr lang="en-US" dirty="0"/>
              <a:t>Can RL model answer what it is doing ?</a:t>
            </a:r>
          </a:p>
          <a:p>
            <a:r>
              <a:rPr lang="en-US" dirty="0"/>
              <a:t>Not necessary to move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1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091"/>
            <a:ext cx="10515600" cy="54153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Object ordering, reposition task</a:t>
            </a:r>
          </a:p>
          <a:p>
            <a:r>
              <a:rPr lang="en-US" dirty="0"/>
              <a:t>Do it in a highly explainable way</a:t>
            </a:r>
          </a:p>
          <a:p>
            <a:pPr lvl="1"/>
            <a:r>
              <a:rPr lang="en-US" dirty="0"/>
              <a:t>Predict final state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Scoring the prediction based on rules</a:t>
            </a:r>
          </a:p>
          <a:p>
            <a:r>
              <a:rPr lang="en-US" dirty="0"/>
              <a:t>The model can be personalized/updated</a:t>
            </a:r>
          </a:p>
          <a:p>
            <a:pPr lvl="1"/>
            <a:r>
              <a:rPr lang="en-US" dirty="0"/>
              <a:t>Knowledge-Graph-Based scoring system</a:t>
            </a:r>
          </a:p>
          <a:p>
            <a:pPr lvl="2"/>
            <a:r>
              <a:rPr lang="en-US" dirty="0"/>
              <a:t>Extract knowledge graph from training images, for general common sense</a:t>
            </a:r>
          </a:p>
          <a:p>
            <a:pPr lvl="2"/>
            <a:r>
              <a:rPr lang="en-US" dirty="0"/>
              <a:t>Update knowledge graph via adding personalize training scenes	</a:t>
            </a:r>
          </a:p>
          <a:p>
            <a:pPr lvl="2"/>
            <a:r>
              <a:rPr lang="en-US" dirty="0"/>
              <a:t>Scoring system for scene evaluation, and loose the overfitting over the scenes</a:t>
            </a:r>
          </a:p>
          <a:p>
            <a:pPr lvl="1"/>
            <a:r>
              <a:rPr lang="en-US" dirty="0"/>
              <a:t>Rule based system</a:t>
            </a:r>
          </a:p>
        </p:txBody>
      </p:sp>
    </p:spTree>
    <p:extLst>
      <p:ext uri="{BB962C8B-B14F-4D97-AF65-F5344CB8AC3E}">
        <p14:creationId xmlns:p14="http://schemas.microsoft.com/office/powerpoint/2010/main" val="3471814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Important</a:t>
            </a:r>
            <a:r>
              <a:rPr lang="de-DE" dirty="0"/>
              <a:t> Dates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Abstract submission: 6 March 2023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Paper submission deadline: 13 March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Author Notification: 22 April 2023 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Camera-ready paper due: 12 May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 err="1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NeSy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Workshop dates: 3-5 July 2023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4258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2C66-82B0-1413-6AB1-B492191F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462416"/>
            <a:ext cx="10515600" cy="701366"/>
          </a:xfrm>
        </p:spPr>
        <p:txBody>
          <a:bodyPr>
            <a:normAutofit/>
          </a:bodyPr>
          <a:lstStyle/>
          <a:p>
            <a:r>
              <a:rPr lang="en-US" dirty="0"/>
              <a:t>Motivation: Explainable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2DE9C-1233-9339-2894-D9420DA55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380" y="1222654"/>
            <a:ext cx="5440769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Highly explainable</a:t>
            </a:r>
          </a:p>
          <a:p>
            <a:pPr lvl="1"/>
            <a:r>
              <a:rPr lang="en-US" dirty="0"/>
              <a:t>Predict final state (imagination)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RL cannot explain what they are doing, since the actual actions are not based on a higher level action.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Scoring the prediction based on </a:t>
            </a:r>
            <a:r>
              <a:rPr lang="en-US" b="1" dirty="0"/>
              <a:t>rules</a:t>
            </a:r>
          </a:p>
          <a:p>
            <a:pPr lvl="2"/>
            <a:r>
              <a:rPr lang="en-US" b="1" dirty="0"/>
              <a:t>Everything can be scored, obj weight, size, …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B94FC79B-F7C0-6F8F-E7BC-7C66DCAF1D5B}"/>
              </a:ext>
            </a:extLst>
          </p:cNvPr>
          <p:cNvSpPr/>
          <p:nvPr/>
        </p:nvSpPr>
        <p:spPr>
          <a:xfrm>
            <a:off x="3380376" y="5378618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ABC585B-2905-AE65-A11D-5F46A792CFAB}"/>
              </a:ext>
            </a:extLst>
          </p:cNvPr>
          <p:cNvSpPr/>
          <p:nvPr/>
        </p:nvSpPr>
        <p:spPr>
          <a:xfrm>
            <a:off x="4976349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361552A-D08E-441D-93CF-85FB748A47DC}"/>
              </a:ext>
            </a:extLst>
          </p:cNvPr>
          <p:cNvSpPr/>
          <p:nvPr/>
        </p:nvSpPr>
        <p:spPr>
          <a:xfrm>
            <a:off x="1553312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gen.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34617210-BAB2-BA96-DCA5-5C565E4225B5}"/>
              </a:ext>
            </a:extLst>
          </p:cNvPr>
          <p:cNvSpPr/>
          <p:nvPr/>
        </p:nvSpPr>
        <p:spPr>
          <a:xfrm>
            <a:off x="3305777" y="6042240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brain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B76239FE-31BB-6266-3206-BB99B3675814}"/>
              </a:ext>
            </a:extLst>
          </p:cNvPr>
          <p:cNvSpPr/>
          <p:nvPr/>
        </p:nvSpPr>
        <p:spPr>
          <a:xfrm>
            <a:off x="5212031" y="5203797"/>
            <a:ext cx="1189623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Intuition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0FBEE260-5C05-5962-FCF9-4B592A7D12EA}"/>
              </a:ext>
            </a:extLst>
          </p:cNvPr>
          <p:cNvSpPr/>
          <p:nvPr/>
        </p:nvSpPr>
        <p:spPr>
          <a:xfrm>
            <a:off x="240880" y="5484390"/>
            <a:ext cx="999836" cy="984598"/>
          </a:xfrm>
          <a:prstGeom prst="cube">
            <a:avLst>
              <a:gd name="adj" fmla="val 2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CF45240D-E02E-B340-476D-77239307CC10}"/>
              </a:ext>
            </a:extLst>
          </p:cNvPr>
          <p:cNvSpPr/>
          <p:nvPr/>
        </p:nvSpPr>
        <p:spPr>
          <a:xfrm>
            <a:off x="1642569" y="5343331"/>
            <a:ext cx="1490518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imagination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0CE223-1B82-181B-739F-F4F4C0DDA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59"/>
          <a:stretch/>
        </p:blipFill>
        <p:spPr>
          <a:xfrm>
            <a:off x="105851" y="2694784"/>
            <a:ext cx="1224804" cy="1206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49626-C7D7-9B5C-E38B-B899197AC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92"/>
          <a:stretch/>
        </p:blipFill>
        <p:spPr>
          <a:xfrm>
            <a:off x="1760838" y="1418030"/>
            <a:ext cx="1209018" cy="1206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2B64B-7B09-A3DD-600B-BB499DA66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1770979" y="2696003"/>
            <a:ext cx="1209018" cy="12069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A700D9-9292-663A-CDB1-0EF8E5DB5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251"/>
          <a:stretch/>
        </p:blipFill>
        <p:spPr>
          <a:xfrm>
            <a:off x="1791262" y="3994294"/>
            <a:ext cx="1188735" cy="120691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E1BAD2-A98F-858A-E5EB-56DC0C669FE1}"/>
              </a:ext>
            </a:extLst>
          </p:cNvPr>
          <p:cNvCxnSpPr/>
          <p:nvPr/>
        </p:nvCxnSpPr>
        <p:spPr>
          <a:xfrm>
            <a:off x="3305777" y="204511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BADC68-9FFC-CF1D-DAB4-33D98B04E65C}"/>
              </a:ext>
            </a:extLst>
          </p:cNvPr>
          <p:cNvCxnSpPr/>
          <p:nvPr/>
        </p:nvCxnSpPr>
        <p:spPr>
          <a:xfrm>
            <a:off x="3305777" y="3308555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0A6CC5-2636-DC11-BCAC-569DD6020C95}"/>
              </a:ext>
            </a:extLst>
          </p:cNvPr>
          <p:cNvCxnSpPr/>
          <p:nvPr/>
        </p:nvCxnSpPr>
        <p:spPr>
          <a:xfrm>
            <a:off x="3222343" y="4596581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be 23">
            <a:extLst>
              <a:ext uri="{FF2B5EF4-FFF2-40B4-BE49-F238E27FC236}">
                <a16:creationId xmlns:a16="http://schemas.microsoft.com/office/drawing/2014/main" id="{5D37BDDB-BB35-64A4-DDE7-3B68823CCB66}"/>
              </a:ext>
            </a:extLst>
          </p:cNvPr>
          <p:cNvSpPr/>
          <p:nvPr/>
        </p:nvSpPr>
        <p:spPr>
          <a:xfrm>
            <a:off x="4251109" y="294653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DEB2DDE-B51F-AF7B-9B07-32A5AA6E6E87}"/>
              </a:ext>
            </a:extLst>
          </p:cNvPr>
          <p:cNvSpPr/>
          <p:nvPr/>
        </p:nvSpPr>
        <p:spPr>
          <a:xfrm>
            <a:off x="4239228" y="4122437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647C530-DC1C-F00A-21D6-5FF933847448}"/>
              </a:ext>
            </a:extLst>
          </p:cNvPr>
          <p:cNvSpPr/>
          <p:nvPr/>
        </p:nvSpPr>
        <p:spPr>
          <a:xfrm>
            <a:off x="4251108" y="161564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27459B-D375-EDD1-3C90-E7EF37EE8311}"/>
              </a:ext>
            </a:extLst>
          </p:cNvPr>
          <p:cNvCxnSpPr/>
          <p:nvPr/>
        </p:nvCxnSpPr>
        <p:spPr>
          <a:xfrm>
            <a:off x="5818909" y="3365802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32E09E-0772-FB69-0E3E-0B16D08777EB}"/>
              </a:ext>
            </a:extLst>
          </p:cNvPr>
          <p:cNvSpPr txBox="1"/>
          <p:nvPr/>
        </p:nvSpPr>
        <p:spPr>
          <a:xfrm>
            <a:off x="5818909" y="2996470"/>
            <a:ext cx="58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194156-16C4-BF51-5004-747DD89F1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5593902" y="1418030"/>
            <a:ext cx="1209018" cy="120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51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33" y="374852"/>
            <a:ext cx="2653507" cy="899471"/>
          </a:xfrm>
        </p:spPr>
        <p:txBody>
          <a:bodyPr/>
          <a:lstStyle/>
          <a:p>
            <a:r>
              <a:rPr lang="en-US" dirty="0"/>
              <a:t>Pipeline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D7F54E-C552-A07C-62EE-9F880292B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59"/>
          <a:stretch/>
        </p:blipFill>
        <p:spPr>
          <a:xfrm>
            <a:off x="289047" y="3106779"/>
            <a:ext cx="1316812" cy="12975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28189C-7EEE-48E0-3C21-FE4F961C3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92"/>
          <a:stretch/>
        </p:blipFill>
        <p:spPr>
          <a:xfrm>
            <a:off x="4801636" y="2896167"/>
            <a:ext cx="1373996" cy="137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D7941F-E6B5-9D0A-7B11-C82FBE3FB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2" r="33620"/>
          <a:stretch/>
        </p:blipFill>
        <p:spPr>
          <a:xfrm>
            <a:off x="5027100" y="3106779"/>
            <a:ext cx="1373996" cy="137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EBA60D-A475-E559-A509-18EFF37976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251"/>
          <a:stretch/>
        </p:blipFill>
        <p:spPr>
          <a:xfrm>
            <a:off x="5303850" y="3302746"/>
            <a:ext cx="1350945" cy="13716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69942D-F84C-C33A-00FB-77A29B210DE3}"/>
              </a:ext>
            </a:extLst>
          </p:cNvPr>
          <p:cNvCxnSpPr>
            <a:cxnSpLocks/>
          </p:cNvCxnSpPr>
          <p:nvPr/>
        </p:nvCxnSpPr>
        <p:spPr>
          <a:xfrm>
            <a:off x="6772654" y="3927235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be 18">
            <a:extLst>
              <a:ext uri="{FF2B5EF4-FFF2-40B4-BE49-F238E27FC236}">
                <a16:creationId xmlns:a16="http://schemas.microsoft.com/office/drawing/2014/main" id="{3494F00F-F626-A536-A6D0-2F43334686CE}"/>
              </a:ext>
            </a:extLst>
          </p:cNvPr>
          <p:cNvSpPr/>
          <p:nvPr/>
        </p:nvSpPr>
        <p:spPr>
          <a:xfrm>
            <a:off x="7649518" y="3531774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391258-7FA8-6FBD-6262-BE922B01A91C}"/>
              </a:ext>
            </a:extLst>
          </p:cNvPr>
          <p:cNvCxnSpPr>
            <a:cxnSpLocks/>
          </p:cNvCxnSpPr>
          <p:nvPr/>
        </p:nvCxnSpPr>
        <p:spPr>
          <a:xfrm>
            <a:off x="8877027" y="3932721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B7F8FDC-77E1-DBE0-FAB2-CE22056D1F77}"/>
              </a:ext>
            </a:extLst>
          </p:cNvPr>
          <p:cNvSpPr txBox="1"/>
          <p:nvPr/>
        </p:nvSpPr>
        <p:spPr>
          <a:xfrm>
            <a:off x="8965158" y="3549501"/>
            <a:ext cx="58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60C6EC-4E81-01C9-B7BA-DD32354E6A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2" r="33620"/>
          <a:stretch/>
        </p:blipFill>
        <p:spPr>
          <a:xfrm>
            <a:off x="9722288" y="2817344"/>
            <a:ext cx="2289993" cy="2286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DDB743B-982C-67F2-A91F-C2D02201170A}"/>
              </a:ext>
            </a:extLst>
          </p:cNvPr>
          <p:cNvSpPr txBox="1"/>
          <p:nvPr/>
        </p:nvSpPr>
        <p:spPr>
          <a:xfrm>
            <a:off x="338906" y="4489680"/>
            <a:ext cx="143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Scene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9E413C-FFC4-C33C-D799-5970BDBD07A5}"/>
              </a:ext>
            </a:extLst>
          </p:cNvPr>
          <p:cNvSpPr txBox="1"/>
          <p:nvPr/>
        </p:nvSpPr>
        <p:spPr>
          <a:xfrm>
            <a:off x="10158766" y="5138775"/>
            <a:ext cx="159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Scene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882FFA6-0478-5026-5739-107F92FAF8D8}"/>
              </a:ext>
            </a:extLst>
          </p:cNvPr>
          <p:cNvCxnSpPr>
            <a:cxnSpLocks/>
          </p:cNvCxnSpPr>
          <p:nvPr/>
        </p:nvCxnSpPr>
        <p:spPr>
          <a:xfrm>
            <a:off x="3894764" y="3792579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6BCA226-A2DA-5196-9945-50786EA050D6}"/>
              </a:ext>
            </a:extLst>
          </p:cNvPr>
          <p:cNvSpPr txBox="1"/>
          <p:nvPr/>
        </p:nvSpPr>
        <p:spPr>
          <a:xfrm>
            <a:off x="3788930" y="3369211"/>
            <a:ext cx="102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4745591" y="4827855"/>
            <a:ext cx="24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Imagine Scenes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8D90B1-E4AC-3F9C-B5DC-51680B0CABF1}"/>
              </a:ext>
            </a:extLst>
          </p:cNvPr>
          <p:cNvSpPr txBox="1"/>
          <p:nvPr/>
        </p:nvSpPr>
        <p:spPr>
          <a:xfrm>
            <a:off x="7189136" y="204622"/>
            <a:ext cx="265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training Scenes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8195097" y="2597247"/>
            <a:ext cx="104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</a:t>
            </a:r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7D11FC50-BD2B-2506-5582-4366795389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8" r="3" b="3"/>
          <a:stretch/>
        </p:blipFill>
        <p:spPr>
          <a:xfrm>
            <a:off x="7531659" y="609627"/>
            <a:ext cx="1326876" cy="138372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763672-8B36-EE5A-128A-943C1A825EE1}"/>
              </a:ext>
            </a:extLst>
          </p:cNvPr>
          <p:cNvCxnSpPr>
            <a:cxnSpLocks/>
          </p:cNvCxnSpPr>
          <p:nvPr/>
        </p:nvCxnSpPr>
        <p:spPr>
          <a:xfrm>
            <a:off x="8169715" y="2211633"/>
            <a:ext cx="0" cy="1119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1851787" y="3834762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1577951" y="3429000"/>
            <a:ext cx="131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2416386" y="4293713"/>
            <a:ext cx="173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structure</a:t>
            </a:r>
          </a:p>
        </p:txBody>
      </p:sp>
      <p:sp>
        <p:nvSpPr>
          <p:cNvPr id="44" name="Cube 43">
            <a:extLst>
              <a:ext uri="{FF2B5EF4-FFF2-40B4-BE49-F238E27FC236}">
                <a16:creationId xmlns:a16="http://schemas.microsoft.com/office/drawing/2014/main" id="{65D504D2-1B21-9F5D-4E5F-58D9E6517EBB}"/>
              </a:ext>
            </a:extLst>
          </p:cNvPr>
          <p:cNvSpPr/>
          <p:nvPr/>
        </p:nvSpPr>
        <p:spPr>
          <a:xfrm>
            <a:off x="2762149" y="3369211"/>
            <a:ext cx="937089" cy="716388"/>
          </a:xfrm>
          <a:prstGeom prst="cube">
            <a:avLst>
              <a:gd name="adj" fmla="val 565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Obj. Relations</a:t>
            </a:r>
          </a:p>
        </p:txBody>
      </p:sp>
    </p:spTree>
    <p:extLst>
      <p:ext uri="{BB962C8B-B14F-4D97-AF65-F5344CB8AC3E}">
        <p14:creationId xmlns:p14="http://schemas.microsoft.com/office/powerpoint/2010/main" val="2335361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Structure to describe object relations in a scene</a:t>
            </a:r>
          </a:p>
          <a:p>
            <a:r>
              <a:rPr lang="en-US" dirty="0"/>
              <a:t>Rule-based scoring system</a:t>
            </a:r>
          </a:p>
          <a:p>
            <a:r>
              <a:rPr lang="en-US" dirty="0"/>
              <a:t>A new learning scheme that learn the spatial relationship of the objects which only require images as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83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384" y="531082"/>
            <a:ext cx="5841095" cy="824033"/>
          </a:xfrm>
        </p:spPr>
        <p:txBody>
          <a:bodyPr>
            <a:normAutofit/>
          </a:bodyPr>
          <a:lstStyle/>
          <a:p>
            <a:r>
              <a:rPr lang="en-US" dirty="0"/>
              <a:t>More Concrete Pipeline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1274369A-BA74-73D8-B507-B9C1C671D427}"/>
              </a:ext>
            </a:extLst>
          </p:cNvPr>
          <p:cNvSpPr/>
          <p:nvPr/>
        </p:nvSpPr>
        <p:spPr>
          <a:xfrm>
            <a:off x="980923" y="2156074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Perception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C19FC0-A48F-9556-D5C1-132730BFDA9D}"/>
              </a:ext>
            </a:extLst>
          </p:cNvPr>
          <p:cNvSpPr txBox="1">
            <a:spLocks/>
          </p:cNvSpPr>
          <p:nvPr/>
        </p:nvSpPr>
        <p:spPr>
          <a:xfrm>
            <a:off x="230502" y="2510169"/>
            <a:ext cx="86805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/>
              <a:t>Images</a:t>
            </a: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616666-18B5-767F-7C95-EBE279836262}"/>
              </a:ext>
            </a:extLst>
          </p:cNvPr>
          <p:cNvSpPr txBox="1">
            <a:spLocks/>
          </p:cNvSpPr>
          <p:nvPr/>
        </p:nvSpPr>
        <p:spPr>
          <a:xfrm>
            <a:off x="2608070" y="2396110"/>
            <a:ext cx="782154" cy="57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graph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A693BD-A40E-47F8-942B-F194EEB90147}"/>
              </a:ext>
            </a:extLst>
          </p:cNvPr>
          <p:cNvSpPr txBox="1">
            <a:spLocks/>
          </p:cNvSpPr>
          <p:nvPr/>
        </p:nvSpPr>
        <p:spPr>
          <a:xfrm>
            <a:off x="6292752" y="1920976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unrelated objects 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BCC1A4-59E2-E9BE-702F-2041F687D450}"/>
              </a:ext>
            </a:extLst>
          </p:cNvPr>
          <p:cNvSpPr txBox="1">
            <a:spLocks/>
          </p:cNvSpPr>
          <p:nvPr/>
        </p:nvSpPr>
        <p:spPr>
          <a:xfrm>
            <a:off x="8970240" y="1879033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Reasoning the related scenes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FB3B6F-AF28-2B08-0665-2F72D67ABF8B}"/>
              </a:ext>
            </a:extLst>
          </p:cNvPr>
          <p:cNvSpPr txBox="1">
            <a:spLocks/>
          </p:cNvSpPr>
          <p:nvPr/>
        </p:nvSpPr>
        <p:spPr>
          <a:xfrm>
            <a:off x="10485099" y="1847440"/>
            <a:ext cx="1162629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Place it in the related scenes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AAEECE-B855-C307-F99C-F6FFEE1E960C}"/>
              </a:ext>
            </a:extLst>
          </p:cNvPr>
          <p:cNvSpPr txBox="1">
            <a:spLocks/>
          </p:cNvSpPr>
          <p:nvPr/>
        </p:nvSpPr>
        <p:spPr>
          <a:xfrm>
            <a:off x="6226735" y="2798554"/>
            <a:ext cx="1519598" cy="4365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related objects set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5CA40A6-6877-DFE0-A068-B8EB4A3248C3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H="1" flipV="1">
            <a:off x="5534106" y="-3022139"/>
            <a:ext cx="662729" cy="10401886"/>
          </a:xfrm>
          <a:prstGeom prst="bentConnector3">
            <a:avLst>
              <a:gd name="adj1" fmla="val -344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60A9009-07E0-AF90-2C0D-ED89FD2A049A}"/>
              </a:ext>
            </a:extLst>
          </p:cNvPr>
          <p:cNvSpPr txBox="1">
            <a:spLocks/>
          </p:cNvSpPr>
          <p:nvPr/>
        </p:nvSpPr>
        <p:spPr>
          <a:xfrm>
            <a:off x="4954771" y="3891929"/>
            <a:ext cx="1772240" cy="429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Good enough scene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D9E760F-1A5F-CE43-38EA-9A8F6C2E66F3}"/>
              </a:ext>
            </a:extLst>
          </p:cNvPr>
          <p:cNvSpPr txBox="1">
            <a:spLocks/>
          </p:cNvSpPr>
          <p:nvPr/>
        </p:nvSpPr>
        <p:spPr>
          <a:xfrm>
            <a:off x="10487641" y="2780814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5C85F5-BCA9-F66C-1ACF-0FEB8340157A}"/>
              </a:ext>
            </a:extLst>
          </p:cNvPr>
          <p:cNvSpPr txBox="1">
            <a:spLocks/>
          </p:cNvSpPr>
          <p:nvPr/>
        </p:nvSpPr>
        <p:spPr>
          <a:xfrm>
            <a:off x="7388996" y="6199044"/>
            <a:ext cx="1767042" cy="2614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Disorganized scene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E0CED63-E3B7-65E9-DC6D-EC7A6FB98564}"/>
              </a:ext>
            </a:extLst>
          </p:cNvPr>
          <p:cNvSpPr txBox="1">
            <a:spLocks/>
          </p:cNvSpPr>
          <p:nvPr/>
        </p:nvSpPr>
        <p:spPr>
          <a:xfrm>
            <a:off x="5435414" y="6108189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generation new scenes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13DF94-2D11-1E43-D3F7-784B70CBCBEA}"/>
              </a:ext>
            </a:extLst>
          </p:cNvPr>
          <p:cNvSpPr txBox="1">
            <a:spLocks/>
          </p:cNvSpPr>
          <p:nvPr/>
        </p:nvSpPr>
        <p:spPr>
          <a:xfrm>
            <a:off x="9315599" y="3928558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generate new positions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526CE0-0C0A-CCAD-86CF-50498624E9D4}"/>
              </a:ext>
            </a:extLst>
          </p:cNvPr>
          <p:cNvSpPr txBox="1">
            <a:spLocks/>
          </p:cNvSpPr>
          <p:nvPr/>
        </p:nvSpPr>
        <p:spPr>
          <a:xfrm>
            <a:off x="7406339" y="3895960"/>
            <a:ext cx="1653961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the objects which locate wrong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4C6DD65-C291-4D46-0F58-3F3833BC2987}"/>
              </a:ext>
            </a:extLst>
          </p:cNvPr>
          <p:cNvSpPr txBox="1">
            <a:spLocks/>
          </p:cNvSpPr>
          <p:nvPr/>
        </p:nvSpPr>
        <p:spPr>
          <a:xfrm>
            <a:off x="10547174" y="5103537"/>
            <a:ext cx="1406558" cy="35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Output Scene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E78C8C24-301D-3C9F-CD30-60E366A7FF32}"/>
              </a:ext>
            </a:extLst>
          </p:cNvPr>
          <p:cNvSpPr/>
          <p:nvPr/>
        </p:nvSpPr>
        <p:spPr>
          <a:xfrm>
            <a:off x="3329452" y="2157776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recognizer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A2B04F5-6F80-05BA-810B-0E89EEA8F1FD}"/>
              </a:ext>
            </a:extLst>
          </p:cNvPr>
          <p:cNvSpPr txBox="1">
            <a:spLocks/>
          </p:cNvSpPr>
          <p:nvPr/>
        </p:nvSpPr>
        <p:spPr>
          <a:xfrm>
            <a:off x="4870509" y="2521270"/>
            <a:ext cx="1125106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Type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35478D8-1773-65C6-ADFF-8078E575C11D}"/>
              </a:ext>
            </a:extLst>
          </p:cNvPr>
          <p:cNvCxnSpPr>
            <a:cxnSpLocks/>
          </p:cNvCxnSpPr>
          <p:nvPr/>
        </p:nvCxnSpPr>
        <p:spPr>
          <a:xfrm>
            <a:off x="7956223" y="2063699"/>
            <a:ext cx="890744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be 37">
            <a:extLst>
              <a:ext uri="{FF2B5EF4-FFF2-40B4-BE49-F238E27FC236}">
                <a16:creationId xmlns:a16="http://schemas.microsoft.com/office/drawing/2014/main" id="{47FFA846-94CE-DABA-41C6-2ECE9A6D3877}"/>
              </a:ext>
            </a:extLst>
          </p:cNvPr>
          <p:cNvSpPr/>
          <p:nvPr/>
        </p:nvSpPr>
        <p:spPr>
          <a:xfrm>
            <a:off x="8914815" y="2430283"/>
            <a:ext cx="1433957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Reposition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E8AFF9D-AA52-BE3A-2F9D-4DA851CAFE24}"/>
              </a:ext>
            </a:extLst>
          </p:cNvPr>
          <p:cNvSpPr txBox="1">
            <a:spLocks/>
          </p:cNvSpPr>
          <p:nvPr/>
        </p:nvSpPr>
        <p:spPr>
          <a:xfrm>
            <a:off x="4896677" y="5004541"/>
            <a:ext cx="1186651" cy="369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Input Scene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F6F7BF-4F38-C470-EFBF-4E66481D4847}"/>
              </a:ext>
            </a:extLst>
          </p:cNvPr>
          <p:cNvSpPr txBox="1">
            <a:spLocks/>
          </p:cNvSpPr>
          <p:nvPr/>
        </p:nvSpPr>
        <p:spPr>
          <a:xfrm>
            <a:off x="8668206" y="5068286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E9E98C61-5A77-62FF-669B-C8F74228C4C5}"/>
              </a:ext>
            </a:extLst>
          </p:cNvPr>
          <p:cNvSpPr/>
          <p:nvPr/>
        </p:nvSpPr>
        <p:spPr>
          <a:xfrm>
            <a:off x="6870167" y="4642701"/>
            <a:ext cx="1011984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Eval.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F7A898-1A08-E0D0-C680-ACAF20498471}"/>
              </a:ext>
            </a:extLst>
          </p:cNvPr>
          <p:cNvCxnSpPr>
            <a:cxnSpLocks/>
          </p:cNvCxnSpPr>
          <p:nvPr/>
        </p:nvCxnSpPr>
        <p:spPr>
          <a:xfrm>
            <a:off x="7654975" y="5659687"/>
            <a:ext cx="337762" cy="448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074E75-05E9-8571-F0D2-91BB58889FF2}"/>
              </a:ext>
            </a:extLst>
          </p:cNvPr>
          <p:cNvCxnSpPr>
            <a:cxnSpLocks/>
          </p:cNvCxnSpPr>
          <p:nvPr/>
        </p:nvCxnSpPr>
        <p:spPr>
          <a:xfrm flipH="1">
            <a:off x="6842745" y="6268523"/>
            <a:ext cx="345590" cy="5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D46303-5C93-DB6A-D7EF-17E8FAEE67E8}"/>
              </a:ext>
            </a:extLst>
          </p:cNvPr>
          <p:cNvCxnSpPr>
            <a:cxnSpLocks/>
          </p:cNvCxnSpPr>
          <p:nvPr/>
        </p:nvCxnSpPr>
        <p:spPr>
          <a:xfrm flipV="1">
            <a:off x="6125766" y="5665867"/>
            <a:ext cx="586708" cy="44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D7D1A3-5231-07FB-8CF1-BDA7AEE0B4F7}"/>
              </a:ext>
            </a:extLst>
          </p:cNvPr>
          <p:cNvCxnSpPr>
            <a:cxnSpLocks/>
          </p:cNvCxnSpPr>
          <p:nvPr/>
        </p:nvCxnSpPr>
        <p:spPr>
          <a:xfrm>
            <a:off x="7946388" y="5200073"/>
            <a:ext cx="606901" cy="1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6803BA-2561-3B4C-4C52-DFA165F9C6FA}"/>
              </a:ext>
            </a:extLst>
          </p:cNvPr>
          <p:cNvCxnSpPr>
            <a:cxnSpLocks/>
          </p:cNvCxnSpPr>
          <p:nvPr/>
        </p:nvCxnSpPr>
        <p:spPr>
          <a:xfrm flipV="1">
            <a:off x="6822928" y="4016170"/>
            <a:ext cx="519885" cy="20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7277005-2450-3B81-3759-AB4F24CD3B8C}"/>
              </a:ext>
            </a:extLst>
          </p:cNvPr>
          <p:cNvCxnSpPr>
            <a:cxnSpLocks/>
          </p:cNvCxnSpPr>
          <p:nvPr/>
        </p:nvCxnSpPr>
        <p:spPr>
          <a:xfrm flipH="1" flipV="1">
            <a:off x="6260904" y="4237054"/>
            <a:ext cx="657469" cy="45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9C11B3-2EE7-7B8C-5D04-6498394BC33D}"/>
              </a:ext>
            </a:extLst>
          </p:cNvPr>
          <p:cNvCxnSpPr>
            <a:cxnSpLocks/>
          </p:cNvCxnSpPr>
          <p:nvPr/>
        </p:nvCxnSpPr>
        <p:spPr>
          <a:xfrm>
            <a:off x="10044737" y="5224106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268DC2-F77F-0127-8479-A8BEACC751EC}"/>
              </a:ext>
            </a:extLst>
          </p:cNvPr>
          <p:cNvCxnSpPr>
            <a:cxnSpLocks/>
          </p:cNvCxnSpPr>
          <p:nvPr/>
        </p:nvCxnSpPr>
        <p:spPr>
          <a:xfrm flipV="1">
            <a:off x="8913728" y="4049425"/>
            <a:ext cx="329359" cy="5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434F5E-AACE-62EF-3F76-9B4A5378DC82}"/>
              </a:ext>
            </a:extLst>
          </p:cNvPr>
          <p:cNvCxnSpPr>
            <a:cxnSpLocks/>
          </p:cNvCxnSpPr>
          <p:nvPr/>
        </p:nvCxnSpPr>
        <p:spPr>
          <a:xfrm flipH="1">
            <a:off x="8023580" y="4316244"/>
            <a:ext cx="1292019" cy="437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75FF2CC-63A6-0E85-F24B-5A9692023F6A}"/>
              </a:ext>
            </a:extLst>
          </p:cNvPr>
          <p:cNvSpPr/>
          <p:nvPr/>
        </p:nvSpPr>
        <p:spPr>
          <a:xfrm>
            <a:off x="4763409" y="3712665"/>
            <a:ext cx="7190323" cy="3022883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712BDB7-A593-B75F-D5B6-62A5C1654E9B}"/>
              </a:ext>
            </a:extLst>
          </p:cNvPr>
          <p:cNvCxnSpPr>
            <a:cxnSpLocks/>
          </p:cNvCxnSpPr>
          <p:nvPr/>
        </p:nvCxnSpPr>
        <p:spPr>
          <a:xfrm>
            <a:off x="6165528" y="5174274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7C79DD-BD13-9E46-A6D9-4A77D62C7D05}"/>
              </a:ext>
            </a:extLst>
          </p:cNvPr>
          <p:cNvCxnSpPr>
            <a:cxnSpLocks/>
          </p:cNvCxnSpPr>
          <p:nvPr/>
        </p:nvCxnSpPr>
        <p:spPr>
          <a:xfrm flipV="1">
            <a:off x="8072138" y="2910615"/>
            <a:ext cx="572864" cy="1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BA6DA0-C597-DD54-55FC-2FE9532E60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0074765" y="2032106"/>
            <a:ext cx="410334" cy="2076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D5208B7-B868-85AE-616F-6A190F1F958D}"/>
              </a:ext>
            </a:extLst>
          </p:cNvPr>
          <p:cNvCxnSpPr>
            <a:cxnSpLocks/>
          </p:cNvCxnSpPr>
          <p:nvPr/>
        </p:nvCxnSpPr>
        <p:spPr>
          <a:xfrm flipV="1">
            <a:off x="9426626" y="1355115"/>
            <a:ext cx="0" cy="41597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CE87F61E-AD48-A419-198F-B1D11A9F0FC1}"/>
              </a:ext>
            </a:extLst>
          </p:cNvPr>
          <p:cNvSpPr txBox="1">
            <a:spLocks/>
          </p:cNvSpPr>
          <p:nvPr/>
        </p:nvSpPr>
        <p:spPr>
          <a:xfrm>
            <a:off x="8999974" y="1128734"/>
            <a:ext cx="1440683" cy="195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115685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33D42E-31A8-E889-8378-5F726AA3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8" y="176906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Properties can be thought about</a:t>
            </a:r>
          </a:p>
          <a:p>
            <a:pPr lvl="1"/>
            <a:r>
              <a:rPr lang="en-US" dirty="0"/>
              <a:t>Self properties</a:t>
            </a:r>
          </a:p>
          <a:p>
            <a:pPr lvl="2"/>
            <a:r>
              <a:rPr lang="en-US" dirty="0"/>
              <a:t>Name: string</a:t>
            </a:r>
          </a:p>
          <a:p>
            <a:pPr lvl="2"/>
            <a:r>
              <a:rPr lang="en-US" dirty="0"/>
              <a:t>Color: RGB/HSV or any color system, Vector3</a:t>
            </a:r>
          </a:p>
          <a:p>
            <a:pPr lvl="2"/>
            <a:r>
              <a:rPr lang="en-US" dirty="0"/>
              <a:t>Shape: box, capsule, ball, cylinder, …</a:t>
            </a:r>
          </a:p>
          <a:p>
            <a:pPr lvl="2"/>
            <a:r>
              <a:rPr lang="en-US" dirty="0"/>
              <a:t>Size: Vector3</a:t>
            </a:r>
          </a:p>
          <a:p>
            <a:pPr lvl="1"/>
            <a:r>
              <a:rPr lang="en-US" dirty="0"/>
              <a:t>Environment</a:t>
            </a:r>
          </a:p>
          <a:p>
            <a:pPr lvl="2"/>
            <a:r>
              <a:rPr lang="en-US" dirty="0"/>
              <a:t>Time: morning, afternoon, evening, night</a:t>
            </a:r>
          </a:p>
          <a:p>
            <a:pPr lvl="2"/>
            <a:r>
              <a:rPr lang="en-US" dirty="0"/>
              <a:t>Season: 4 seasons</a:t>
            </a:r>
          </a:p>
          <a:p>
            <a:pPr lvl="2"/>
            <a:r>
              <a:rPr lang="en-US" dirty="0"/>
              <a:t>Weather: rain, sunny, cloudy, …</a:t>
            </a:r>
          </a:p>
          <a:p>
            <a:pPr lvl="1"/>
            <a:r>
              <a:rPr lang="en-US" dirty="0"/>
              <a:t>Position: Vector3 </a:t>
            </a:r>
          </a:p>
          <a:p>
            <a:pPr lvl="1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67C372-AC10-B800-5A37-80932E16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926053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797" y="2299007"/>
            <a:ext cx="4284406" cy="1090049"/>
          </a:xfrm>
        </p:spPr>
        <p:txBody>
          <a:bodyPr/>
          <a:lstStyle/>
          <a:p>
            <a:r>
              <a:rPr lang="en-US" dirty="0"/>
              <a:t>Imitation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r>
              <a:rPr lang="en-US" dirty="0"/>
              <a:t>Watching a user demonstration and replicating it with a robot</a:t>
            </a:r>
          </a:p>
          <a:p>
            <a:r>
              <a:rPr lang="en-US" dirty="0"/>
              <a:t>Solve different tasks in isolation</a:t>
            </a:r>
          </a:p>
        </p:txBody>
      </p:sp>
    </p:spTree>
    <p:extLst>
      <p:ext uri="{BB962C8B-B14F-4D97-AF65-F5344CB8AC3E}">
        <p14:creationId xmlns:p14="http://schemas.microsoft.com/office/powerpoint/2010/main" val="4160567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F7B9-0825-7A04-3F3C-C8F54FCF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Program Synthesis by Examples for Object Repositioning Tasks  (2014 IROS)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474A9D6-D027-9937-6EB0-DD6FCE666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2" y="1253331"/>
            <a:ext cx="668620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E1B8F-455F-F7A4-79F0-1823149F989E}"/>
              </a:ext>
            </a:extLst>
          </p:cNvPr>
          <p:cNvSpPr txBox="1"/>
          <p:nvPr/>
        </p:nvSpPr>
        <p:spPr>
          <a:xfrm>
            <a:off x="6804984" y="2696342"/>
            <a:ext cx="52682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b="1" dirty="0"/>
              <a:t>Learning Algorithm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Find appropriate filter expressions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value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between min and max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Then combining filters from more complex situations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Conjunctions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Disjunctions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Scoring the filters by positive and negative examples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Iterate the searching for several times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Generate human readable places</a:t>
            </a:r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Discussion: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Color is the only discrete property. Think about object name?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Can one trained model be used for multiple tasks?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/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400" b="1" dirty="0"/>
                  <a:t>Language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dirty="0"/>
                  <a:t>Object Properties that considered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Discrete property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Color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Continues properties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Width, Height, aspect ratio, x, y,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/>
                  <a:t> , area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blipFill>
                <a:blip r:embed="rId3"/>
                <a:stretch>
                  <a:fillRect l="-248" t="-90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10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975479-0F6A-E579-7AB5-460CCA3BE3D4}"/>
              </a:ext>
            </a:extLst>
          </p:cNvPr>
          <p:cNvSpPr txBox="1">
            <a:spLocks/>
          </p:cNvSpPr>
          <p:nvPr/>
        </p:nvSpPr>
        <p:spPr>
          <a:xfrm>
            <a:off x="804672" y="5434228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Paper: </a:t>
            </a:r>
            <a:r>
              <a:rPr lang="en-US" sz="2200" b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Synthetically Trained Neural Networks for Learning Human-Readable Plans from Real-World Demonstrations  </a:t>
            </a: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(2018 ICRA)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C0502E1-1D05-3760-1FD1-A79AF954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8" y="865599"/>
            <a:ext cx="10555905" cy="27445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308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Imagination via DALL-E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73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2022ED-985F-2FBB-B0F3-727B20710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4" y="1169509"/>
            <a:ext cx="6973739" cy="370449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667274-F4AA-1E28-A9C9-E99E434D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DALL-E-Bot: Introducing Web-Scale Diffusion Models to Robotics (2022)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92A44-E07D-44C1-C466-E309C3100888}"/>
              </a:ext>
            </a:extLst>
          </p:cNvPr>
          <p:cNvSpPr txBox="1"/>
          <p:nvPr/>
        </p:nvSpPr>
        <p:spPr>
          <a:xfrm>
            <a:off x="6957981" y="1253331"/>
            <a:ext cx="5115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Only use nouns describing the object’s class and leave including visual characteristics for future work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Extract ‘</a:t>
            </a:r>
            <a:r>
              <a:rPr lang="en-US" sz="1400" b="1" dirty="0"/>
              <a:t>apple</a:t>
            </a:r>
            <a:r>
              <a:rPr lang="en-US" sz="1400" dirty="0"/>
              <a:t>’ from ‘</a:t>
            </a:r>
            <a:r>
              <a:rPr lang="en-US" sz="1400" b="1" dirty="0"/>
              <a:t>a red apple on a wooden table</a:t>
            </a:r>
            <a:r>
              <a:rPr lang="en-US" sz="1400" dirty="0"/>
              <a:t>’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Personal Preferences 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New scenes are generated by general models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no</a:t>
            </a:r>
            <a:r>
              <a:rPr lang="de-DE" altLang="zh-CN" sz="1400" dirty="0"/>
              <a:t> </a:t>
            </a:r>
            <a:r>
              <a:rPr lang="en-US" altLang="zh-CN" sz="1400" dirty="0" err="1"/>
              <a:t>customrized</a:t>
            </a:r>
            <a:r>
              <a:rPr lang="en-US" altLang="zh-CN" sz="1400" dirty="0"/>
              <a:t> result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It does not learn from user</a:t>
            </a:r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7280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/>
              <a:t>Pipeline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B1C7-A29D-E60A-408D-AC6F273174DA}"/>
              </a:ext>
            </a:extLst>
          </p:cNvPr>
          <p:cNvSpPr txBox="1"/>
          <p:nvPr/>
        </p:nvSpPr>
        <p:spPr>
          <a:xfrm>
            <a:off x="890850" y="2203938"/>
            <a:ext cx="58850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Scene detection: for each object in each scene, the basic properties must be known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position (2D, 3D)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rules, and learn the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Learn the relationship between any two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the rules to correct random scenes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Reposition the objects to match the learned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Visualize the repositioned scene.</a:t>
            </a:r>
          </a:p>
        </p:txBody>
      </p:sp>
    </p:spTree>
    <p:extLst>
      <p:ext uri="{BB962C8B-B14F-4D97-AF65-F5344CB8AC3E}">
        <p14:creationId xmlns:p14="http://schemas.microsoft.com/office/powerpoint/2010/main" val="639801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4D0A-90F1-22B8-C1FC-B9293AED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DALL-E 2</a:t>
            </a:r>
          </a:p>
        </p:txBody>
      </p:sp>
      <p:pic>
        <p:nvPicPr>
          <p:cNvPr id="5" name="Content Placeholder 4" descr="A collage of tea cups&#10;&#10;Description automatically generated with low confidence">
            <a:extLst>
              <a:ext uri="{FF2B5EF4-FFF2-40B4-BE49-F238E27FC236}">
                <a16:creationId xmlns:a16="http://schemas.microsoft.com/office/drawing/2014/main" id="{8EF4C805-AAC5-1823-B624-FD09DD7DB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4" y="2043772"/>
            <a:ext cx="6532869" cy="35331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C13B3-ABD3-BDE9-10EF-4996AC460DE8}"/>
              </a:ext>
            </a:extLst>
          </p:cNvPr>
          <p:cNvSpPr txBox="1"/>
          <p:nvPr/>
        </p:nvSpPr>
        <p:spPr>
          <a:xfrm>
            <a:off x="6650164" y="2472063"/>
            <a:ext cx="5115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Image generation models like DALL-E 2 do not yet have a grasp of even </a:t>
            </a:r>
            <a:r>
              <a:rPr lang="en-US" sz="1400" b="1" dirty="0"/>
              <a:t>basic relations </a:t>
            </a:r>
            <a:r>
              <a:rPr lang="en-US" sz="1400" dirty="0"/>
              <a:t>involving simple objects and agents</a:t>
            </a:r>
            <a:endParaRPr lang="en-US" altLang="zh-CN" sz="1400" dirty="0"/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0936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50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799C-97E6-0FB6-8370-BB14065C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14" y="596035"/>
            <a:ext cx="6936941" cy="484619"/>
          </a:xfrm>
        </p:spPr>
        <p:txBody>
          <a:bodyPr>
            <a:normAutofit/>
          </a:bodyPr>
          <a:lstStyle/>
          <a:p>
            <a:r>
              <a:rPr lang="en-US" sz="1400" dirty="0"/>
              <a:t>Paper: THE INGREDIENTS OF REAL-WORLD OBOTIC </a:t>
            </a:r>
            <a:r>
              <a:rPr lang="en-US" sz="1400" b="1" dirty="0"/>
              <a:t>REINFORCEMENT LEARNING </a:t>
            </a:r>
            <a:r>
              <a:rPr lang="en-US" sz="1400" dirty="0"/>
              <a:t>(ICLR 2020)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2B23DA7-AE65-E74C-8A8E-5F38E4EC5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7" y="1493116"/>
            <a:ext cx="9107915" cy="4351338"/>
          </a:xfrm>
        </p:spPr>
      </p:pic>
    </p:spTree>
    <p:extLst>
      <p:ext uri="{BB962C8B-B14F-4D97-AF65-F5344CB8AC3E}">
        <p14:creationId xmlns:p14="http://schemas.microsoft.com/office/powerpoint/2010/main" val="1674882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34985E-B717-61E0-DD9A-5B4464413B68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700" dirty="0"/>
              <a:t>Paper: </a:t>
            </a:r>
            <a:r>
              <a:rPr lang="en-US" sz="2700" dirty="0" err="1"/>
              <a:t>TarGF</a:t>
            </a:r>
            <a:r>
              <a:rPr lang="en-US" sz="2700" dirty="0"/>
              <a:t>: Learning Target Gradient Field for Object Rearrangement (</a:t>
            </a:r>
            <a:r>
              <a:rPr lang="en-US" sz="2700" dirty="0" err="1"/>
              <a:t>NeurIPS</a:t>
            </a:r>
            <a:r>
              <a:rPr lang="en-US" sz="2700" dirty="0"/>
              <a:t> 2022)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44D62-6373-947B-E96F-7D849A6D18BD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score-based models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Search for a policy with a set of examples, without relying on reward engineering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may explore how to conduct efficient and accurate score-based reward estimation from image-based examples and leverage the recent progress on visual state representation learning [49, 50, 51, 52] to develop the visual gradient-based action.</a:t>
            </a:r>
            <a:endParaRPr lang="en-US" altLang="zh-CN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RL is on the control level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Is it considering anything about art and personalization?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BAA7303-3379-A56F-5624-18FD9FA46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06" y="2729397"/>
            <a:ext cx="4039262" cy="348386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2CC5995-4764-C40E-AD29-A6F3E345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81" y="2862731"/>
            <a:ext cx="5523082" cy="32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19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708" y="2338951"/>
            <a:ext cx="5534332" cy="1090049"/>
          </a:xfrm>
        </p:spPr>
        <p:txBody>
          <a:bodyPr>
            <a:normAutofit/>
          </a:bodyPr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8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6BD50FF-2BA9-40F7-6B2A-C5109B31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54" y="1236985"/>
            <a:ext cx="7974424" cy="502498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C4D6DB-118E-1E34-8095-FE75D64A8222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693694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Multimodal Contextualized Plan Prediction for Embodied Task Completion ()</a:t>
            </a:r>
          </a:p>
        </p:txBody>
      </p:sp>
    </p:spTree>
    <p:extLst>
      <p:ext uri="{BB962C8B-B14F-4D97-AF65-F5344CB8AC3E}">
        <p14:creationId xmlns:p14="http://schemas.microsoft.com/office/powerpoint/2010/main" val="2991958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Scene Detection </a:t>
            </a:r>
            <a:endParaRPr lang="en-US" altLang="zh-CN" sz="2400" dirty="0"/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/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Object Detection</a:t>
                </a:r>
                <a:r>
                  <a:rPr lang="en-US" dirty="0"/>
                  <a:t>: for each object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in each scene, need to know basic properties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Shape: Sphere, cube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(3D): x, y, z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Color: R,G,B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Size: width, height, depth.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Relationship detection: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 Relationship.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=2:</m:t>
                    </m:r>
                  </m:oMath>
                </a14:m>
                <a:r>
                  <a:rPr lang="en-US" dirty="0"/>
                  <a:t> Bigger than, Smaller than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Direction Relationship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ab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=8: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East, South, West, North and their combinations (8 directions in total)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Relation: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blipFill>
                <a:blip r:embed="rId3"/>
                <a:stretch>
                  <a:fillRect l="-743" t="-685" b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FB195CA-BDE6-8D8F-7A2D-FABD89C482E4}"/>
              </a:ext>
            </a:extLst>
          </p:cNvPr>
          <p:cNvGrpSpPr/>
          <p:nvPr/>
        </p:nvGrpSpPr>
        <p:grpSpPr>
          <a:xfrm>
            <a:off x="1153887" y="2551720"/>
            <a:ext cx="3622001" cy="3622001"/>
            <a:chOff x="1153887" y="2551720"/>
            <a:chExt cx="3622001" cy="3622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00A6F-4C97-A22F-9F63-D3987A86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887" y="2551720"/>
              <a:ext cx="3622001" cy="362200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141A384-0AEF-9B05-B2AF-932B209D5776}"/>
                </a:ext>
              </a:extLst>
            </p:cNvPr>
            <p:cNvCxnSpPr/>
            <p:nvPr/>
          </p:nvCxnSpPr>
          <p:spPr>
            <a:xfrm flipV="1">
              <a:off x="1981200" y="4747846"/>
              <a:ext cx="1688123" cy="738554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B0EA8-7C05-D8D7-2D93-D749D6A03FFA}"/>
                </a:ext>
              </a:extLst>
            </p:cNvPr>
            <p:cNvSpPr txBox="1"/>
            <p:nvPr/>
          </p:nvSpPr>
          <p:spPr>
            <a:xfrm>
              <a:off x="3594610" y="5232484"/>
              <a:ext cx="1140056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bigger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6C3405-B9EC-7BBD-3286-B1357E5BF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434" y="4515350"/>
              <a:ext cx="314686" cy="42721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2741A0-5417-2FA3-A2C1-8D3A2E932A62}"/>
                </a:ext>
              </a:extLst>
            </p:cNvPr>
            <p:cNvSpPr txBox="1"/>
            <p:nvPr/>
          </p:nvSpPr>
          <p:spPr>
            <a:xfrm>
              <a:off x="1200685" y="3760462"/>
              <a:ext cx="96693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North, smaller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991C99-2EBA-8F0F-3B05-34100180AE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9678" y="4515350"/>
              <a:ext cx="7061" cy="41716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78E591-2A2D-CB1B-3E69-DF8B8C50F2BC}"/>
                </a:ext>
              </a:extLst>
            </p:cNvPr>
            <p:cNvSpPr txBox="1"/>
            <p:nvPr/>
          </p:nvSpPr>
          <p:spPr>
            <a:xfrm>
              <a:off x="2485633" y="4212035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B32BA7B-8729-8AFB-6BE5-B01C0998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977" y="3856005"/>
              <a:ext cx="804951" cy="111479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60D6C2-02B5-DD2A-BEC8-AF3A8ABB6CD0}"/>
                </a:ext>
              </a:extLst>
            </p:cNvPr>
            <p:cNvSpPr txBox="1"/>
            <p:nvPr/>
          </p:nvSpPr>
          <p:spPr>
            <a:xfrm>
              <a:off x="2838661" y="3508837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61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from scenes</a:t>
            </a:r>
          </a:p>
        </p:txBody>
      </p:sp>
      <p:sp>
        <p:nvSpPr>
          <p:cNvPr id="84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D669A-481B-704B-78CB-7CDA34A71D68}"/>
              </a:ext>
            </a:extLst>
          </p:cNvPr>
          <p:cNvSpPr txBox="1"/>
          <p:nvPr/>
        </p:nvSpPr>
        <p:spPr>
          <a:xfrm>
            <a:off x="227330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E94FC1E0-3EDE-2E2A-3CA7-30FF6EEF6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03" y="2523744"/>
            <a:ext cx="1300416" cy="130041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136049-D81D-4729-8AE8-552246D21475}"/>
              </a:ext>
            </a:extLst>
          </p:cNvPr>
          <p:cNvSpPr txBox="1">
            <a:spLocks/>
          </p:cNvSpPr>
          <p:nvPr/>
        </p:nvSpPr>
        <p:spPr>
          <a:xfrm>
            <a:off x="1978404" y="5698460"/>
            <a:ext cx="1298131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Left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549A5-082B-7B13-5914-EA39B3287937}"/>
              </a:ext>
            </a:extLst>
          </p:cNvPr>
          <p:cNvSpPr txBox="1"/>
          <p:nvPr/>
        </p:nvSpPr>
        <p:spPr>
          <a:xfrm>
            <a:off x="6076949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-1.5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7D5A5A78-9C45-70E4-41D3-2781CED24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325" y="2277512"/>
            <a:ext cx="1474217" cy="14742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6E3584-23BE-10EF-B041-21C683CA09C6}"/>
              </a:ext>
            </a:extLst>
          </p:cNvPr>
          <p:cNvSpPr txBox="1">
            <a:spLocks/>
          </p:cNvSpPr>
          <p:nvPr/>
        </p:nvSpPr>
        <p:spPr>
          <a:xfrm>
            <a:off x="8228297" y="5698460"/>
            <a:ext cx="1487203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Right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63B3B9-48C3-D3D2-9206-A37988629D8B}"/>
              </a:ext>
            </a:extLst>
          </p:cNvPr>
          <p:cNvCxnSpPr/>
          <p:nvPr/>
        </p:nvCxnSpPr>
        <p:spPr>
          <a:xfrm>
            <a:off x="5672138" y="2021969"/>
            <a:ext cx="0" cy="422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3E6E621-80B5-85C7-126D-76E9A770A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350" y="3824160"/>
            <a:ext cx="1487192" cy="1487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C4DDDB-FE80-318A-845F-9CA7DCF8E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603" y="3949215"/>
            <a:ext cx="1300416" cy="13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1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92024"/>
            <a:ext cx="4003358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846" y="1108138"/>
            <a:ext cx="6089333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of scenes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56E6F-D331-D618-F05C-5DD8E3C8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84" y="1931098"/>
            <a:ext cx="11000232" cy="36667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72842-9A0A-BE26-4C9E-015515F8E010}"/>
              </a:ext>
            </a:extLst>
          </p:cNvPr>
          <p:cNvSpPr txBox="1">
            <a:spLocks/>
          </p:cNvSpPr>
          <p:nvPr/>
        </p:nvSpPr>
        <p:spPr>
          <a:xfrm>
            <a:off x="8802434" y="5597842"/>
            <a:ext cx="3065145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Training batch=3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9C1F78-9FB2-6040-F83C-342F3E22A2A8}"/>
              </a:ext>
            </a:extLst>
          </p:cNvPr>
          <p:cNvSpPr txBox="1">
            <a:spLocks/>
          </p:cNvSpPr>
          <p:nvPr/>
        </p:nvSpPr>
        <p:spPr>
          <a:xfrm>
            <a:off x="295845" y="6146482"/>
            <a:ext cx="1169136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Observe the given batch scenes and summarize the rules(</a:t>
            </a:r>
            <a:r>
              <a:rPr lang="en-US" sz="2400" b="1" dirty="0"/>
              <a:t>so far, just relationships</a:t>
            </a:r>
            <a:r>
              <a:rPr lang="en-US" sz="2400" dirty="0"/>
              <a:t>) that exist in each scene. </a:t>
            </a:r>
          </a:p>
        </p:txBody>
      </p:sp>
    </p:spTree>
    <p:extLst>
      <p:ext uri="{BB962C8B-B14F-4D97-AF65-F5344CB8AC3E}">
        <p14:creationId xmlns:p14="http://schemas.microsoft.com/office/powerpoint/2010/main" val="718960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C8BD7-AFE0-4AF7-1CA7-9C5465835C97}"/>
              </a:ext>
            </a:extLst>
          </p:cNvPr>
          <p:cNvSpPr txBox="1">
            <a:spLocks/>
          </p:cNvSpPr>
          <p:nvPr/>
        </p:nvSpPr>
        <p:spPr>
          <a:xfrm>
            <a:off x="272224" y="6194488"/>
            <a:ext cx="487622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bigger than sphere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8D16A-8730-C257-33D9-6DDD41DB1F45}"/>
              </a:ext>
            </a:extLst>
          </p:cNvPr>
          <p:cNvSpPr txBox="1"/>
          <p:nvPr/>
        </p:nvSpPr>
        <p:spPr>
          <a:xfrm>
            <a:off x="1207293" y="1696950"/>
            <a:ext cx="206454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"bigger than,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18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DD0BC-063B-1AA4-D11A-EC302EDA7CE3}"/>
              </a:ext>
            </a:extLst>
          </p:cNvPr>
          <p:cNvSpPr txBox="1"/>
          <p:nvPr/>
        </p:nvSpPr>
        <p:spPr>
          <a:xfrm>
            <a:off x="7179469" y="1650248"/>
            <a:ext cx="2098071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dir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"in the east of,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151670-5C2D-1839-9D1F-A9DB49BF4A87}"/>
              </a:ext>
            </a:extLst>
          </p:cNvPr>
          <p:cNvSpPr txBox="1">
            <a:spLocks/>
          </p:cNvSpPr>
          <p:nvPr/>
        </p:nvSpPr>
        <p:spPr>
          <a:xfrm>
            <a:off x="5790390" y="6309360"/>
            <a:ext cx="5758482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in the eastside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408466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Use rules to modify the random scenes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5783D0B-8A34-D5B9-FA67-7AD5E21D2860}"/>
              </a:ext>
            </a:extLst>
          </p:cNvPr>
          <p:cNvSpPr txBox="1">
            <a:spLocks/>
          </p:cNvSpPr>
          <p:nvPr/>
        </p:nvSpPr>
        <p:spPr>
          <a:xfrm>
            <a:off x="2647928" y="6011998"/>
            <a:ext cx="6541403" cy="84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Random change their positions until all learned rules are fulfilled. (Rule: orange right)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D90EE-2E24-A2B5-EAD6-7CF01CF9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22" y="2343008"/>
            <a:ext cx="7461707" cy="37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55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3174</Words>
  <Application>Microsoft Office PowerPoint</Application>
  <PresentationFormat>Widescreen</PresentationFormat>
  <Paragraphs>448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JetBrains Mono</vt:lpstr>
      <vt:lpstr>NimbusRomNo9L</vt:lpstr>
      <vt:lpstr>Arial</vt:lpstr>
      <vt:lpstr>Calibri</vt:lpstr>
      <vt:lpstr>Calibri Light</vt:lpstr>
      <vt:lpstr>Cambria Math</vt:lpstr>
      <vt:lpstr>Open Sans</vt:lpstr>
      <vt:lpstr>Office Theme</vt:lpstr>
      <vt:lpstr>Spatial relation vector</vt:lpstr>
      <vt:lpstr>Introduction</vt:lpstr>
      <vt:lpstr>Important Dates</vt:lpstr>
      <vt:lpstr>Pipeline</vt:lpstr>
      <vt:lpstr>Experiment 1</vt:lpstr>
      <vt:lpstr>Experiment 2</vt:lpstr>
      <vt:lpstr>Experiment 2</vt:lpstr>
      <vt:lpstr>Experiment 2</vt:lpstr>
      <vt:lpstr>Experiment 3</vt:lpstr>
      <vt:lpstr>PowerPoint Presentation</vt:lpstr>
      <vt:lpstr>PowerPoint Presentation</vt:lpstr>
      <vt:lpstr>Next Step</vt:lpstr>
      <vt:lpstr>Task 1</vt:lpstr>
      <vt:lpstr>Experiment 1</vt:lpstr>
      <vt:lpstr>Experiment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knowledge</vt:lpstr>
      <vt:lpstr>Knowledge Graph</vt:lpstr>
      <vt:lpstr>Motivation</vt:lpstr>
      <vt:lpstr>Motivation</vt:lpstr>
      <vt:lpstr>Motivation: Explainable</vt:lpstr>
      <vt:lpstr>Pipeline</vt:lpstr>
      <vt:lpstr>Contribution</vt:lpstr>
      <vt:lpstr>More Concrete Pipeline</vt:lpstr>
      <vt:lpstr>Implementation Details</vt:lpstr>
      <vt:lpstr>Imitation learning</vt:lpstr>
      <vt:lpstr>Paper: Program Synthesis by Examples for Object Repositioning Tasks  (2014 IROS)</vt:lpstr>
      <vt:lpstr>PowerPoint Presentation</vt:lpstr>
      <vt:lpstr>Imagination via DALL-E 2</vt:lpstr>
      <vt:lpstr>Paper: DALL-E-Bot: Introducing Web-Scale Diffusion Models to Robotics (2022)</vt:lpstr>
      <vt:lpstr>Limitation of DALL-E 2</vt:lpstr>
      <vt:lpstr>Reinforcement Learning</vt:lpstr>
      <vt:lpstr>Paper: THE INGREDIENTS OF REAL-WORLD OBOTIC REINFORCEMENT LEARNING (ICLR 2020)</vt:lpstr>
      <vt:lpstr>PowerPoint Presentation</vt:lpstr>
      <vt:lpstr>Planning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relation vector</dc:title>
  <dc:creator>js46bidu@tu-darmstadt.de</dc:creator>
  <cp:lastModifiedBy>js46bidu@tu-darmstadt.de</cp:lastModifiedBy>
  <cp:revision>56</cp:revision>
  <dcterms:created xsi:type="dcterms:W3CDTF">2022-12-15T09:41:48Z</dcterms:created>
  <dcterms:modified xsi:type="dcterms:W3CDTF">2023-01-17T16:45:10Z</dcterms:modified>
</cp:coreProperties>
</file>